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12"/>
  </p:notesMasterIdLst>
  <p:sldIdLst>
    <p:sldId id="301" r:id="rId2"/>
    <p:sldId id="302" r:id="rId3"/>
    <p:sldId id="303" r:id="rId4"/>
    <p:sldId id="368" r:id="rId5"/>
    <p:sldId id="305" r:id="rId6"/>
    <p:sldId id="392" r:id="rId7"/>
    <p:sldId id="308" r:id="rId8"/>
    <p:sldId id="385" r:id="rId9"/>
    <p:sldId id="351" r:id="rId10"/>
    <p:sldId id="333" r:id="rId11"/>
  </p:sldIdLst>
  <p:sldSz cx="12192000" cy="6858000"/>
  <p:notesSz cx="6858000" cy="9144000"/>
  <p:embeddedFontLst>
    <p:embeddedFont>
      <p:font typeface="Arial Black" panose="020B0A04020102020204" pitchFamily="34" charset="0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custShowLst>
    <p:custShow name="карта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ина Харевич" initials="ИХ" lastIdx="1" clrIdx="0">
    <p:extLst>
      <p:ext uri="{19B8F6BF-5375-455C-9EA6-DF929625EA0E}">
        <p15:presenceInfo xmlns:p15="http://schemas.microsoft.com/office/powerpoint/2012/main" userId="S-1-5-21-1550027116-1376463256-1133838943-11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660AC"/>
    <a:srgbClr val="A7BDEA"/>
    <a:srgbClr val="015583"/>
    <a:srgbClr val="8B2316"/>
    <a:srgbClr val="4472C4"/>
    <a:srgbClr val="9966FF"/>
    <a:srgbClr val="9999FF"/>
    <a:srgbClr val="FEFEFE"/>
    <a:srgbClr val="863D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662" autoAdjust="0"/>
  </p:normalViewPr>
  <p:slideViewPr>
    <p:cSldViewPr snapToGrid="0">
      <p:cViewPr varScale="1">
        <p:scale>
          <a:sx n="86" d="100"/>
          <a:sy n="86" d="100"/>
        </p:scale>
        <p:origin x="96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5/10/2024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905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3707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8814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85637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8292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6073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097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393909" cy="4468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0F5B6F-5EE2-4189-A563-CE547A439E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0" y="0"/>
            <a:ext cx="1979498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4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" Target="slide5.xml"/><Relationship Id="rId7" Type="http://schemas.openxmlformats.org/officeDocument/2006/relationships/image" Target="../media/image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3" Type="http://schemas.openxmlformats.org/officeDocument/2006/relationships/slide" Target="slide3.xml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slide" Target="slide6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5" Type="http://schemas.openxmlformats.org/officeDocument/2006/relationships/image" Target="../media/image17.png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slide" Target="slide8.xml"/><Relationship Id="rId10" Type="http://schemas.microsoft.com/office/2007/relationships/hdphoto" Target="../media/hdphoto13.wdp"/><Relationship Id="rId4" Type="http://schemas.openxmlformats.org/officeDocument/2006/relationships/slide" Target="slide3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5.wdp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5600708" y="6189490"/>
            <a:ext cx="6291072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Май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2024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5" y="352575"/>
            <a:ext cx="1523862" cy="1710602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6151135" y="2748834"/>
            <a:ext cx="5798388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ИТОГИ. </a:t>
            </a:r>
            <a:r>
              <a:rPr lang="en-US" sz="3600" b="1" dirty="0" smtClean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                   VII </a:t>
            </a:r>
            <a:r>
              <a:rPr lang="ru-RU" sz="3600" b="1" dirty="0" smtClean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Всебелорусское </a:t>
            </a:r>
            <a:r>
              <a:rPr lang="ru-RU" sz="36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народное собрание – главное политическое событие года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995055" y="488800"/>
            <a:ext cx="10196945" cy="14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3D5F9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В ЛИЦАХ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EEFC07-7B9B-4E2F-B167-394674170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723" y="1926951"/>
            <a:ext cx="549815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9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A08ED62-A1A1-41FD-8A55-F8E39FA32DCC}"/>
              </a:ext>
            </a:extLst>
          </p:cNvPr>
          <p:cNvSpPr/>
          <p:nvPr/>
        </p:nvSpPr>
        <p:spPr>
          <a:xfrm>
            <a:off x="58455" y="-37439"/>
            <a:ext cx="1879272" cy="1675695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63919" y="258066"/>
            <a:ext cx="9021457" cy="75713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вы думаете, почему VII Всебелорусское народное собрание проходило под девизом «</a:t>
            </a:r>
            <a:r>
              <a:rPr lang="ru-RU" sz="2400" b="1" i="1" dirty="0">
                <a:solidFill>
                  <a:srgbClr val="3660A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Время выбрало нас!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11534" y="258063"/>
            <a:ext cx="1879272" cy="757133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0" y="1157034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11534" y="1216930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16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857D5BD7-27D1-4548-B4C8-AAE9049E34BF}"/>
              </a:ext>
            </a:extLst>
          </p:cNvPr>
          <p:cNvSpPr/>
          <p:nvPr/>
        </p:nvSpPr>
        <p:spPr>
          <a:xfrm>
            <a:off x="8861742" y="1216930"/>
            <a:ext cx="2900957" cy="421326"/>
          </a:xfrm>
          <a:prstGeom prst="roundRect">
            <a:avLst>
              <a:gd name="adj" fmla="val 26121"/>
            </a:avLst>
          </a:prstGeom>
          <a:solidFill>
            <a:srgbClr val="3660A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6B1309-5D01-448F-B1AE-DE8B41096C50}"/>
              </a:ext>
            </a:extLst>
          </p:cNvPr>
          <p:cNvSpPr txBox="1"/>
          <p:nvPr/>
        </p:nvSpPr>
        <p:spPr>
          <a:xfrm>
            <a:off x="6437116" y="2226492"/>
            <a:ext cx="5325583" cy="404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Нам приходится жить в эпоху глобальных перемен, когда пытаются переписать историю, стереть из памяти людей главные человеческие ценности. И в это сложное время мы стойко держимся, стараясь сохранить честь, достоинство, правду. Время выбрало нас, чтобы проверить на прочность и надежность, на человечность и истинный патриотизм.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Наша задача – защитить суверенитет и независимость нашей Родины. Мы должны сохранить страну, обеспечить ее счастливое будущее. Кроме нас, больше это никто не сделает. Время выбрало нас! </a:t>
            </a:r>
          </a:p>
        </p:txBody>
      </p:sp>
      <p:pic>
        <p:nvPicPr>
          <p:cNvPr id="4100" name="Picture 4" descr="Время выбрало нас! БНТУ на Всебелорусском народном собрании – Белорусский  национальный технический университет (БНТУ/BNTU)">
            <a:extLst>
              <a:ext uri="{FF2B5EF4-FFF2-40B4-BE49-F238E27FC236}">
                <a16:creationId xmlns:a16="http://schemas.microsoft.com/office/drawing/2014/main" id="{811A6034-CFFE-4E58-B75E-5832FA64B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1" y="2364776"/>
            <a:ext cx="6096000" cy="3429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ыть">
            <a:extLst>
              <a:ext uri="{FF2B5EF4-FFF2-40B4-BE49-F238E27FC236}">
                <a16:creationId xmlns:a16="http://schemas.microsoft.com/office/drawing/2014/main" id="{28AC048F-0023-467A-868A-BB5B2CD533FA}"/>
              </a:ext>
            </a:extLst>
          </p:cNvPr>
          <p:cNvSpPr/>
          <p:nvPr/>
        </p:nvSpPr>
        <p:spPr>
          <a:xfrm>
            <a:off x="0" y="1755003"/>
            <a:ext cx="12192000" cy="5063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4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4291993" y="4324869"/>
            <a:ext cx="7914803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solidFill>
                  <a:srgbClr val="891114"/>
                </a:solidFill>
                <a:latin typeface="Arial Black" panose="020B0A04020102020204" pitchFamily="34" charset="0"/>
                <a:cs typeface="Arial"/>
              </a:rPr>
              <a:t>Викторина</a:t>
            </a:r>
            <a:endParaRPr lang="x-none" sz="8000" b="1" dirty="0">
              <a:solidFill>
                <a:srgbClr val="891114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3" name="Рисунок 1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47F7905B-973E-45CF-AF45-9EB90AFFF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" y="131110"/>
            <a:ext cx="1013244" cy="1137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9C4255-6956-4B16-81DA-461CB39A58EB}"/>
              </a:ext>
            </a:extLst>
          </p:cNvPr>
          <p:cNvSpPr txBox="1"/>
          <p:nvPr/>
        </p:nvSpPr>
        <p:spPr>
          <a:xfrm>
            <a:off x="4291993" y="1124969"/>
            <a:ext cx="7914803" cy="108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В ЛИЦАХ</a:t>
            </a:r>
            <a:endParaRPr lang="ru-RU" sz="5400" b="1" dirty="0">
              <a:solidFill>
                <a:srgbClr val="2B436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Небольшая викторина) — DRIVE2">
            <a:extLst>
              <a:ext uri="{FF2B5EF4-FFF2-40B4-BE49-F238E27FC236}">
                <a16:creationId xmlns:a16="http://schemas.microsoft.com/office/drawing/2014/main" id="{4D12877A-6F1A-4826-AADE-1D12A7A5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" y="3620720"/>
            <a:ext cx="3018827" cy="202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449D7D-60A5-451B-A764-73B25F5F9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77" y="251591"/>
            <a:ext cx="3128827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25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78D8B-9EA2-498A-9D5D-3CD4514CBD78}"/>
              </a:ext>
            </a:extLst>
          </p:cNvPr>
          <p:cNvSpPr txBox="1"/>
          <p:nvPr/>
        </p:nvSpPr>
        <p:spPr>
          <a:xfrm>
            <a:off x="2381574" y="807580"/>
            <a:ext cx="9356264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90000"/>
              </a:lnSpc>
              <a:spcAft>
                <a:spcPts val="300"/>
              </a:spcAft>
            </a:pPr>
            <a:r>
              <a:rPr lang="ru-RU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Мы должны чувствовать себя причастными к жизни нашего государства, нашего народа и понимать, что от активной позиции каждого из нас зависит благосостояние нашей страны.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Вопрос 1">
            <a:hlinkClick r:id="rId2" action="ppaction://hlinksldjump"/>
            <a:extLst>
              <a:ext uri="{FF2B5EF4-FFF2-40B4-BE49-F238E27FC236}">
                <a16:creationId xmlns:a16="http://schemas.microsoft.com/office/drawing/2014/main" id="{7AA4473C-1A15-4CC6-86A5-B1FE67A8DBF1}"/>
              </a:ext>
            </a:extLst>
          </p:cNvPr>
          <p:cNvSpPr/>
          <p:nvPr/>
        </p:nvSpPr>
        <p:spPr>
          <a:xfrm>
            <a:off x="595756" y="3755111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Вопрос 2">
            <a:hlinkClick r:id="rId3" action="ppaction://hlinksldjump"/>
            <a:extLst>
              <a:ext uri="{FF2B5EF4-FFF2-40B4-BE49-F238E27FC236}">
                <a16:creationId xmlns:a16="http://schemas.microsoft.com/office/drawing/2014/main" id="{7D32A7CC-7B15-4C4F-8C34-0834264788FA}"/>
              </a:ext>
            </a:extLst>
          </p:cNvPr>
          <p:cNvSpPr/>
          <p:nvPr/>
        </p:nvSpPr>
        <p:spPr>
          <a:xfrm>
            <a:off x="2839310" y="3755111"/>
            <a:ext cx="1879272" cy="12874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Вопрос 3">
            <a:hlinkClick r:id="rId4" action="ppaction://hlinksldjump"/>
            <a:extLst>
              <a:ext uri="{FF2B5EF4-FFF2-40B4-BE49-F238E27FC236}">
                <a16:creationId xmlns:a16="http://schemas.microsoft.com/office/drawing/2014/main" id="{26E4BF1F-4C9E-4371-986B-47B04B40FBC2}"/>
              </a:ext>
            </a:extLst>
          </p:cNvPr>
          <p:cNvSpPr/>
          <p:nvPr/>
        </p:nvSpPr>
        <p:spPr>
          <a:xfrm>
            <a:off x="5082864" y="3755111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Вопрос 4">
            <a:hlinkClick r:id="rId5" action="ppaction://hlinksldjump"/>
            <a:extLst>
              <a:ext uri="{FF2B5EF4-FFF2-40B4-BE49-F238E27FC236}">
                <a16:creationId xmlns:a16="http://schemas.microsoft.com/office/drawing/2014/main" id="{E79CE975-58C3-4A56-8871-B3B78139E78A}"/>
              </a:ext>
            </a:extLst>
          </p:cNvPr>
          <p:cNvSpPr/>
          <p:nvPr/>
        </p:nvSpPr>
        <p:spPr>
          <a:xfrm>
            <a:off x="7326418" y="3755111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Вопрос 5">
            <a:hlinkClick r:id="rId6" action="ppaction://hlinksldjump"/>
            <a:extLst>
              <a:ext uri="{FF2B5EF4-FFF2-40B4-BE49-F238E27FC236}">
                <a16:creationId xmlns:a16="http://schemas.microsoft.com/office/drawing/2014/main" id="{7CBD904D-0213-4510-A72B-B6FB810B6330}"/>
              </a:ext>
            </a:extLst>
          </p:cNvPr>
          <p:cNvSpPr/>
          <p:nvPr/>
        </p:nvSpPr>
        <p:spPr>
          <a:xfrm>
            <a:off x="9569973" y="3755111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58" y="5217990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12" y="5217989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99" y="5270460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320" y="5217988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082" y="5195146"/>
            <a:ext cx="514061" cy="514061"/>
          </a:xfrm>
          <a:prstGeom prst="rect">
            <a:avLst/>
          </a:prstGeom>
        </p:spPr>
      </p:pic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DD313903-BD18-4C33-BEB0-DB6AF24B2A6E}"/>
              </a:ext>
            </a:extLst>
          </p:cNvPr>
          <p:cNvSpPr txBox="1">
            <a:spLocks/>
          </p:cNvSpPr>
          <p:nvPr/>
        </p:nvSpPr>
        <p:spPr>
          <a:xfrm>
            <a:off x="938925" y="2688741"/>
            <a:ext cx="10853489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376091"/>
                </a:solidFill>
                <a:latin typeface="Arial Black" panose="020B0A04020102020204" pitchFamily="34" charset="0"/>
                <a:cs typeface="Arial"/>
              </a:rPr>
              <a:t>Ответьте на вопросы викторины:</a:t>
            </a:r>
            <a:endParaRPr lang="x-none" sz="4000" b="1" dirty="0">
              <a:solidFill>
                <a:srgbClr val="376091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9" name="Picture 2" descr="Небольшая викторина) — DRIVE2">
            <a:extLst>
              <a:ext uri="{FF2B5EF4-FFF2-40B4-BE49-F238E27FC236}">
                <a16:creationId xmlns:a16="http://schemas.microsoft.com/office/drawing/2014/main" id="{E621C870-29B5-4540-BF04-B8175FDC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55" y="1664808"/>
            <a:ext cx="695049" cy="46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1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3C6FBCF5-3C2F-4B44-9965-798A6021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15" y="4743854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2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07BD60B0-CC51-425F-966D-906A33F1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71" y="4795915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3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464A3D2C-9824-43F3-BBD7-2A4E2B78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28" y="4811283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4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150FFB68-B16F-4E05-B42B-216AA314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00" y="4821601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5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8C6E0501-A3DA-472D-BE1C-C6E45727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729" y="4795914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07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9B5E86-5BBE-425A-94E3-C82A287565DA}"/>
              </a:ext>
            </a:extLst>
          </p:cNvPr>
          <p:cNvSpPr/>
          <p:nvPr/>
        </p:nvSpPr>
        <p:spPr>
          <a:xfrm>
            <a:off x="32243" y="0"/>
            <a:ext cx="1728448" cy="1733006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16562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17031" y="246637"/>
            <a:ext cx="9051960" cy="810204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Какое событие состоялось в Республике Беларусь 24-25 апреля 2024 года?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88583" y="246637"/>
            <a:ext cx="1879272" cy="810204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88583" y="1309263"/>
            <a:ext cx="10780408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38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5FEA83B1-DDD4-4E8E-9DBA-CC22299D5364}"/>
              </a:ext>
            </a:extLst>
          </p:cNvPr>
          <p:cNvSpPr/>
          <p:nvPr/>
        </p:nvSpPr>
        <p:spPr>
          <a:xfrm>
            <a:off x="9289777" y="1309263"/>
            <a:ext cx="2479214" cy="421326"/>
          </a:xfrm>
          <a:prstGeom prst="roundRect">
            <a:avLst>
              <a:gd name="adj" fmla="val 26121"/>
            </a:avLst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3" y="1262895"/>
            <a:ext cx="514061" cy="5140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4123614" y="2124894"/>
            <a:ext cx="7630747" cy="17416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Заседание VII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Всебелорусского народного собрания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VII Всебелорусское народное собрание – событие для Республики Беларусь поистине историческое. Впервые народное вече проходило в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новом конституционном статусе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4" y="4345632"/>
            <a:ext cx="3648000" cy="2052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420" y="4338184"/>
            <a:ext cx="3661241" cy="205944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2E52B0-019C-4698-A468-C25284805A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4" y="2782501"/>
            <a:ext cx="426800" cy="426800"/>
          </a:xfrm>
          <a:prstGeom prst="rect">
            <a:avLst/>
          </a:prstGeom>
        </p:spPr>
      </p:pic>
      <p:pic>
        <p:nvPicPr>
          <p:cNvPr id="25" name="Рисунок 2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44" y="2029378"/>
            <a:ext cx="3009280" cy="20061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466" y="4338184"/>
            <a:ext cx="3661241" cy="205944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415E154-D706-4557-B23C-F1C1C5D24AC0}"/>
              </a:ext>
            </a:extLst>
          </p:cNvPr>
          <p:cNvSpPr/>
          <p:nvPr/>
        </p:nvSpPr>
        <p:spPr>
          <a:xfrm>
            <a:off x="1" y="1895707"/>
            <a:ext cx="12192000" cy="4962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307153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32CFB68-C5AA-4ED0-A846-AD5D826E6398}"/>
              </a:ext>
            </a:extLst>
          </p:cNvPr>
          <p:cNvSpPr/>
          <p:nvPr/>
        </p:nvSpPr>
        <p:spPr>
          <a:xfrm>
            <a:off x="0" y="0"/>
            <a:ext cx="1840189" cy="173099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7459" y="239184"/>
            <a:ext cx="8968507" cy="1001037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216000" bIns="252000" rtlCol="0" anchor="ctr" anchorCtr="0">
            <a:no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 в настоящее время конституционный статус Всебелорусского народного собрания?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21273" y="236232"/>
            <a:ext cx="1879272" cy="1003989"/>
          </a:xfrm>
          <a:prstGeom prst="roundRect">
            <a:avLst>
              <a:gd name="adj" fmla="val 9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34" y="1369058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21273" y="1415426"/>
            <a:ext cx="10764693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5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634D4809-8AA9-4D72-A044-4183E489A657}"/>
              </a:ext>
            </a:extLst>
          </p:cNvPr>
          <p:cNvSpPr/>
          <p:nvPr/>
        </p:nvSpPr>
        <p:spPr>
          <a:xfrm>
            <a:off x="9123119" y="1415426"/>
            <a:ext cx="2662847" cy="421326"/>
          </a:xfrm>
          <a:prstGeom prst="roundRect">
            <a:avLst>
              <a:gd name="adj" fmla="val 2612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5189506" y="2364055"/>
            <a:ext cx="6517964" cy="1615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Согласно Конституции Республики Беларусь, принятой по результатам республиканского референдума </a:t>
            </a:r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27 февраля 2022 года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, Всебелорусское народное собрание стало органом государственной власти.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374834" y="4388909"/>
            <a:ext cx="11332636" cy="19974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Всебелорусское народное собрание – высший представительный орган народовластия Республики Беларусь, определяющий стратегические направления развития общества и государства, обеспечивающий незыблемость конституционного строя, преемственность поколений и гражданское согласие.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Всебелорусское народное собрание осуществляет свою деятельность в форме заседаний, которые проводятся </a:t>
            </a:r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не реже одного раза в год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Рисунок 2">
            <a:hlinkClick r:id="rId5" action="ppaction://hlinksldjump"/>
            <a:extLst>
              <a:ext uri="{FF2B5EF4-FFF2-40B4-BE49-F238E27FC236}">
                <a16:creationId xmlns:a16="http://schemas.microsoft.com/office/drawing/2014/main" id="{1181A076-C3F5-474E-BD4B-30602759FA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05" t="23339"/>
          <a:stretch/>
        </p:blipFill>
        <p:spPr>
          <a:xfrm>
            <a:off x="920094" y="2069464"/>
            <a:ext cx="4088610" cy="208673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6182A0-DF0C-4339-813C-25BC9A93DD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4" y="3171969"/>
            <a:ext cx="514061" cy="514061"/>
          </a:xfrm>
          <a:prstGeom prst="rect">
            <a:avLst/>
          </a:prstGeom>
        </p:spPr>
      </p:pic>
      <p:sp>
        <p:nvSpPr>
          <p:cNvPr id="24" name="скрыть">
            <a:extLst>
              <a:ext uri="{FF2B5EF4-FFF2-40B4-BE49-F238E27FC236}">
                <a16:creationId xmlns:a16="http://schemas.microsoft.com/office/drawing/2014/main" id="{0BB04E35-ADAF-4731-9933-B7EE1C18D834}"/>
              </a:ext>
            </a:extLst>
          </p:cNvPr>
          <p:cNvSpPr/>
          <p:nvPr/>
        </p:nvSpPr>
        <p:spPr>
          <a:xfrm>
            <a:off x="2624" y="1867118"/>
            <a:ext cx="12192000" cy="495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82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32CFB68-C5AA-4ED0-A846-AD5D826E63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81A076-C3F5-474E-BD4B-30602759FA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05" t="23339"/>
          <a:stretch/>
        </p:blipFill>
        <p:spPr>
          <a:xfrm>
            <a:off x="429683" y="2050393"/>
            <a:ext cx="4680200" cy="238866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7FADE9E-188C-4BA4-8EE4-88D548786FB8}"/>
              </a:ext>
            </a:extLst>
          </p:cNvPr>
          <p:cNvSpPr/>
          <p:nvPr/>
        </p:nvSpPr>
        <p:spPr>
          <a:xfrm>
            <a:off x="275080" y="311815"/>
            <a:ext cx="11598662" cy="290367"/>
          </a:xfrm>
          <a:prstGeom prst="rect">
            <a:avLst/>
          </a:prstGeom>
          <a:solidFill>
            <a:srgbClr val="0155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  <a:cs typeface="Arial" panose="020B0604020202020204" pitchFamily="34" charset="0"/>
              </a:rPr>
              <a:t>Всебелорусское народное собрание принимает решения об утверждении: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EDA28E-FA62-4724-B657-61A7D44436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128" b="67514"/>
          <a:stretch/>
        </p:blipFill>
        <p:spPr>
          <a:xfrm>
            <a:off x="2273948" y="600125"/>
            <a:ext cx="7600926" cy="1181689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8F008D1-7FCC-4EA2-8124-642405B0501B}"/>
              </a:ext>
            </a:extLst>
          </p:cNvPr>
          <p:cNvSpPr/>
          <p:nvPr/>
        </p:nvSpPr>
        <p:spPr>
          <a:xfrm>
            <a:off x="275080" y="1752863"/>
            <a:ext cx="11598662" cy="290367"/>
          </a:xfrm>
          <a:prstGeom prst="rect">
            <a:avLst/>
          </a:prstGeom>
          <a:solidFill>
            <a:srgbClr val="0155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  <a:cs typeface="Arial" panose="020B0604020202020204" pitchFamily="34" charset="0"/>
              </a:rPr>
              <a:t>Основные полномочия Всебелорусского народного собрания: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595400-3212-47F4-AA9B-D29003CC59CD}"/>
              </a:ext>
            </a:extLst>
          </p:cNvPr>
          <p:cNvSpPr txBox="1"/>
          <p:nvPr/>
        </p:nvSpPr>
        <p:spPr>
          <a:xfrm>
            <a:off x="284020" y="2027727"/>
            <a:ext cx="11580782" cy="43304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утверждает основные направления внутренней и внешней политики, военную доктрину, концепцию национальной безопасности;</a:t>
            </a:r>
          </a:p>
          <a:p>
            <a:pPr marL="285750" indent="-285750">
              <a:lnSpc>
                <a:spcPct val="90000"/>
              </a:lnSpc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утверждает программы социально-экономического развития страны и заслушивает Премьер-министра об их выполнении;</a:t>
            </a:r>
          </a:p>
          <a:p>
            <a:pPr marL="285750" indent="-285750">
              <a:lnSpc>
                <a:spcPct val="90000"/>
              </a:lnSpc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предлагает изменения и дополнения в Конституцию;</a:t>
            </a:r>
          </a:p>
          <a:p>
            <a:pPr marL="285750" indent="-285750">
              <a:lnSpc>
                <a:spcPct val="90000"/>
              </a:lnSpc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предлагает проведение республиканских референдумов;</a:t>
            </a:r>
          </a:p>
          <a:p>
            <a:pPr marL="285750" indent="-285750">
              <a:lnSpc>
                <a:spcPct val="90000"/>
              </a:lnSpc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вправе рассматривать вопрос о легитимности выборов;</a:t>
            </a:r>
          </a:p>
          <a:p>
            <a:pPr marL="285750" indent="-285750">
              <a:lnSpc>
                <a:spcPct val="90000"/>
              </a:lnSpc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уполномочено принимать решение о смещении Президента с должности в случае систематического или грубого нарушения им Конституции либо совершения государственной измены или иного тяжкого преступления;</a:t>
            </a:r>
          </a:p>
          <a:p>
            <a:pPr marL="285750" indent="-285750">
              <a:lnSpc>
                <a:spcPct val="90000"/>
              </a:lnSpc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вправе ввести на территории Республики Беларусь чрезвычайное или военное положение при наличии оснований;</a:t>
            </a:r>
          </a:p>
          <a:p>
            <a:pPr marL="285750" indent="-285750">
              <a:lnSpc>
                <a:spcPct val="90000"/>
              </a:lnSpc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предложению Президента уполномочено принимать решение о возможности направления военнослужащих, сотрудников военизированных организаций, иных лиц за пределы Республики Беларусь для участия в обеспечении коллективной безопасности и деятельности по поддержанию международного мира и безопасности;</a:t>
            </a:r>
          </a:p>
          <a:p>
            <a:pPr marL="285750" indent="-285750">
              <a:lnSpc>
                <a:spcPct val="90000"/>
              </a:lnSpc>
              <a:buClr>
                <a:srgbClr val="00206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дает обязательные для исполнения поручения государственным органам и должностным лицам и др.</a:t>
            </a:r>
          </a:p>
        </p:txBody>
      </p:sp>
      <p:sp>
        <p:nvSpPr>
          <p:cNvPr id="22" name="Прямоугольник 21">
            <a:hlinkClick r:id="rId6" action="ppaction://hlinksldjump"/>
            <a:extLst>
              <a:ext uri="{FF2B5EF4-FFF2-40B4-BE49-F238E27FC236}">
                <a16:creationId xmlns:a16="http://schemas.microsoft.com/office/drawing/2014/main" id="{2F18F9DF-0C2A-4996-B525-A053785FF3C2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16292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9C0E0A-456D-462E-8137-60FBD35030BA}"/>
              </a:ext>
            </a:extLst>
          </p:cNvPr>
          <p:cNvSpPr/>
          <p:nvPr/>
        </p:nvSpPr>
        <p:spPr>
          <a:xfrm>
            <a:off x="0" y="11943"/>
            <a:ext cx="1879272" cy="1643224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4483" y="205367"/>
            <a:ext cx="7902824" cy="15245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Изучите инфографику. </a:t>
            </a:r>
          </a:p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Можно ли согласиться с образной характеристикой: «</a:t>
            </a:r>
            <a:r>
              <a:rPr lang="ru-RU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Всебелорусское народное собрание – это, фактически, Беларусь в миниатюре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»?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65190" y="193857"/>
            <a:ext cx="1879272" cy="1433438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3" y="1681011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65190" y="1773746"/>
            <a:ext cx="10611620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4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5FD0EEDC-FCA0-45E4-8C69-708B5E7B11FB}"/>
              </a:ext>
            </a:extLst>
          </p:cNvPr>
          <p:cNvSpPr/>
          <p:nvPr/>
        </p:nvSpPr>
        <p:spPr>
          <a:xfrm>
            <a:off x="8870680" y="1774696"/>
            <a:ext cx="2900957" cy="430546"/>
          </a:xfrm>
          <a:prstGeom prst="roundRect">
            <a:avLst>
              <a:gd name="adj" fmla="val 26121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13" name="Рисунок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21" y="177191"/>
            <a:ext cx="680698" cy="147797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A2E52B0-019C-4698-A468-C25284805A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668" y="884430"/>
            <a:ext cx="426800" cy="4268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62D4487-945C-427E-96F1-09E087427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352" y="2238931"/>
            <a:ext cx="5048538" cy="378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E41D988-B72C-48F2-8104-3D93B71B3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13" y="2245676"/>
            <a:ext cx="4349821" cy="42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4410636" y="5970221"/>
            <a:ext cx="7531970" cy="8371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Из инфографик видно, что это люди разных социальных групп, возрастов и профессий из всех регионов страны. Фактически </a:t>
            </a:r>
            <a:r>
              <a:rPr lang="ru-RU" sz="2000" i="1" dirty="0">
                <a:latin typeface="Calibri" panose="020F0502020204030204" pitchFamily="34" charset="0"/>
                <a:cs typeface="Calibri" panose="020F0502020204030204" pitchFamily="34" charset="0"/>
              </a:rPr>
              <a:t>Всебелорусское народное собрание – это Беларусь в миниатюре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3" name="скрыть">
            <a:extLst>
              <a:ext uri="{FF2B5EF4-FFF2-40B4-BE49-F238E27FC236}">
                <a16:creationId xmlns:a16="http://schemas.microsoft.com/office/drawing/2014/main" id="{8CE28F65-DF93-40F3-A48E-60A7A08B63AD}"/>
              </a:ext>
            </a:extLst>
          </p:cNvPr>
          <p:cNvSpPr/>
          <p:nvPr/>
        </p:nvSpPr>
        <p:spPr>
          <a:xfrm>
            <a:off x="0" y="2313651"/>
            <a:ext cx="12192000" cy="4544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74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pic>
        <p:nvPicPr>
          <p:cNvPr id="7" name="Picture 2" descr="VII Всебелорусское народное собрание: сроки проведения, состав">
            <a:extLst>
              <a:ext uri="{FF2B5EF4-FFF2-40B4-BE49-F238E27FC236}">
                <a16:creationId xmlns:a16="http://schemas.microsoft.com/office/drawing/2014/main" id="{55A27AFF-BB10-47DE-8E26-189D53ACC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07"/>
          <a:stretch/>
        </p:blipFill>
        <p:spPr bwMode="auto">
          <a:xfrm>
            <a:off x="5960679" y="2696020"/>
            <a:ext cx="4364602" cy="392999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56A64DD-F721-4FD7-83F7-DBDFC1699347}"/>
              </a:ext>
            </a:extLst>
          </p:cNvPr>
          <p:cNvSpPr/>
          <p:nvPr/>
        </p:nvSpPr>
        <p:spPr>
          <a:xfrm>
            <a:off x="0" y="1"/>
            <a:ext cx="1976718" cy="1680882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653CA23-9F6F-4AAC-808C-AB762F013EFF}"/>
              </a:ext>
            </a:extLst>
          </p:cNvPr>
          <p:cNvGrpSpPr/>
          <p:nvPr/>
        </p:nvGrpSpPr>
        <p:grpSpPr>
          <a:xfrm>
            <a:off x="1399489" y="359075"/>
            <a:ext cx="4338543" cy="6310533"/>
            <a:chOff x="1103654" y="108313"/>
            <a:chExt cx="4338543" cy="6310533"/>
          </a:xfrm>
        </p:grpSpPr>
        <p:pic>
          <p:nvPicPr>
            <p:cNvPr id="9" name="Picture 2" descr="VII Всебелорусское народное собрание: сроки проведения, состав">
              <a:extLst>
                <a:ext uri="{FF2B5EF4-FFF2-40B4-BE49-F238E27FC236}">
                  <a16:creationId xmlns:a16="http://schemas.microsoft.com/office/drawing/2014/main" id="{89DA4D86-292E-4866-B4BE-9B0B0A5F14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981"/>
            <a:stretch/>
          </p:blipFill>
          <p:spPr bwMode="auto">
            <a:xfrm>
              <a:off x="1103654" y="108313"/>
              <a:ext cx="4338543" cy="6310533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FC5DB0-C5E2-4424-A7E6-C2AACA43187E}"/>
                </a:ext>
              </a:extLst>
            </p:cNvPr>
            <p:cNvSpPr txBox="1"/>
            <p:nvPr/>
          </p:nvSpPr>
          <p:spPr>
            <a:xfrm>
              <a:off x="2164976" y="2701558"/>
              <a:ext cx="2977672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8B231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ПЕРВОЕ ЗАСЕДАНИЕ </a:t>
              </a:r>
              <a:r>
                <a:rPr lang="en-US" sz="1200" dirty="0">
                  <a:solidFill>
                    <a:srgbClr val="8B231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VII</a:t>
              </a:r>
              <a:r>
                <a:rPr lang="ru-RU" sz="1200" dirty="0">
                  <a:solidFill>
                    <a:srgbClr val="8B231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ВНС ПРОШЛО 24-25 АПРЕЛЯ 2024 г. </a:t>
              </a:r>
            </a:p>
          </p:txBody>
        </p:sp>
      </p:grpSp>
      <p:sp>
        <p:nvSpPr>
          <p:cNvPr id="12" name="Прямоугольник 11">
            <a:hlinkClick r:id="rId4" action="ppaction://hlinksldjump"/>
            <a:extLst>
              <a:ext uri="{FF2B5EF4-FFF2-40B4-BE49-F238E27FC236}">
                <a16:creationId xmlns:a16="http://schemas.microsoft.com/office/drawing/2014/main" id="{CDD713BC-EFB3-43E5-A7F0-D77A9AF144A7}"/>
              </a:ext>
            </a:extLst>
          </p:cNvPr>
          <p:cNvSpPr/>
          <p:nvPr/>
        </p:nvSpPr>
        <p:spPr>
          <a:xfrm>
            <a:off x="0" y="-1"/>
            <a:ext cx="12192000" cy="681892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245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661BB2-95B2-42B7-8495-BF08C8FCA789}"/>
              </a:ext>
            </a:extLst>
          </p:cNvPr>
          <p:cNvSpPr/>
          <p:nvPr/>
        </p:nvSpPr>
        <p:spPr>
          <a:xfrm>
            <a:off x="79475" y="-1"/>
            <a:ext cx="1879272" cy="1669775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04262" y="140165"/>
            <a:ext cx="8977835" cy="805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важнейшие документы были утверждены                          на VII Всебелорусском народном собрании?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48519" y="140165"/>
            <a:ext cx="1879272" cy="816276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6B1309-5D01-448F-B1AE-DE8B41096C50}"/>
              </a:ext>
            </a:extLst>
          </p:cNvPr>
          <p:cNvSpPr txBox="1"/>
          <p:nvPr/>
        </p:nvSpPr>
        <p:spPr>
          <a:xfrm>
            <a:off x="4636513" y="1918009"/>
            <a:ext cx="7096862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 второй день работы Всебелорусского народного собрания делегаты утвердили </a:t>
            </a:r>
            <a:r>
              <a:rPr lang="ru-RU" sz="2000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Концепцию национальной безопасности 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 </a:t>
            </a:r>
            <a:r>
              <a:rPr lang="ru-RU" sz="2000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Военную </a:t>
            </a:r>
            <a:r>
              <a:rPr lang="ru-RU" sz="2000" b="1" spc="25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доктрину</a:t>
            </a:r>
            <a:r>
              <a:rPr lang="en-US" sz="2000" b="1" spc="25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b="1" spc="25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Республики Беларусь</a:t>
            </a:r>
            <a:r>
              <a:rPr lang="ru-RU" sz="2000" spc="25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2000" spc="25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b="1" spc="25" dirty="0">
                <a:latin typeface="Calibri" panose="020F0502020204030204" pitchFamily="34" charset="0"/>
                <a:cs typeface="Calibri" panose="020F0502020204030204" pitchFamily="34" charset="0"/>
              </a:rPr>
              <a:t>Концепция национальной безопасности</a:t>
            </a:r>
            <a:r>
              <a:rPr lang="en-US" sz="2000" b="1" spc="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spc="25" dirty="0">
                <a:latin typeface="Calibri" panose="020F0502020204030204" pitchFamily="34" charset="0"/>
                <a:cs typeface="Calibri" panose="020F0502020204030204" pitchFamily="34" charset="0"/>
              </a:rPr>
              <a:t>представляет собой совокупность официальных взглядов на обеспечение безопасности личности, общества и государства от внешних и внутренних угроз во всех сферах жизнедеятельности Республики Беларусь.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5" y="1022511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48519" y="1073027"/>
            <a:ext cx="10749467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2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D63063EB-8605-4CB6-B80C-A5474D94CB0A}"/>
              </a:ext>
            </a:extLst>
          </p:cNvPr>
          <p:cNvSpPr/>
          <p:nvPr/>
        </p:nvSpPr>
        <p:spPr>
          <a:xfrm>
            <a:off x="8975087" y="1075095"/>
            <a:ext cx="2822899" cy="417148"/>
          </a:xfrm>
          <a:prstGeom prst="roundRect">
            <a:avLst>
              <a:gd name="adj" fmla="val 26121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5" y="1746096"/>
            <a:ext cx="3967140" cy="26530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846751-1B40-4815-A8A4-1C4B9BCC49A8}"/>
              </a:ext>
            </a:extLst>
          </p:cNvPr>
          <p:cNvSpPr txBox="1"/>
          <p:nvPr/>
        </p:nvSpPr>
        <p:spPr>
          <a:xfrm>
            <a:off x="301029" y="4828118"/>
            <a:ext cx="11432345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Военная доктрина Республики Беларусь 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это система официально принятых в Республике Беларусь взглядов на поддержание международного мира и безопасности, обеспечение военной безопасности Республики Беларусь, ее вооруженную защиту в рамках обороны государства.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Военная доктрина отражает основы военной политики Республики Беларусь. </a:t>
            </a:r>
            <a:r>
              <a:rPr lang="ru-RU" sz="2000" spc="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5" name="скрыть">
            <a:extLst>
              <a:ext uri="{FF2B5EF4-FFF2-40B4-BE49-F238E27FC236}">
                <a16:creationId xmlns:a16="http://schemas.microsoft.com/office/drawing/2014/main" id="{76C3C2ED-8E79-4778-BABC-1CCCAE3C2928}"/>
              </a:ext>
            </a:extLst>
          </p:cNvPr>
          <p:cNvSpPr/>
          <p:nvPr/>
        </p:nvSpPr>
        <p:spPr>
          <a:xfrm>
            <a:off x="0" y="1621450"/>
            <a:ext cx="12192000" cy="523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1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2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12133</TotalTime>
  <Words>644</Words>
  <Application>Microsoft Office PowerPoint</Application>
  <PresentationFormat>Широкоэкранный</PresentationFormat>
  <Paragraphs>74</Paragraphs>
  <Slides>10</Slides>
  <Notes>7</Notes>
  <HiddenSlides>7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  <vt:variant>
        <vt:lpstr>Произвольные показы</vt:lpstr>
      </vt:variant>
      <vt:variant>
        <vt:i4>1</vt:i4>
      </vt:variant>
    </vt:vector>
  </HeadingPairs>
  <TitlesOfParts>
    <vt:vector size="17" baseType="lpstr">
      <vt:lpstr>Arial Black</vt:lpstr>
      <vt:lpstr>Arial</vt:lpstr>
      <vt:lpstr>Calibri</vt:lpstr>
      <vt:lpstr>Wingdings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Пользователь Windows</cp:lastModifiedBy>
  <cp:revision>891</cp:revision>
  <cp:lastPrinted>2018-12-07T06:48:34Z</cp:lastPrinted>
  <dcterms:created xsi:type="dcterms:W3CDTF">2018-12-03T10:14:15Z</dcterms:created>
  <dcterms:modified xsi:type="dcterms:W3CDTF">2024-05-10T06:55:34Z</dcterms:modified>
</cp:coreProperties>
</file>